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9" r:id="rId5"/>
    <p:sldId id="264" r:id="rId6"/>
    <p:sldId id="267" r:id="rId7"/>
    <p:sldId id="266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png>
</file>

<file path=ppt/media/image5.jpeg>
</file>

<file path=ppt/media/image6.jp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alexandradurec@gmail.com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051F48C-4137-4E07-958D-C97E8E2399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4960" y="3942464"/>
            <a:ext cx="3893439" cy="1096899"/>
          </a:xfrm>
        </p:spPr>
        <p:txBody>
          <a:bodyPr>
            <a:normAutofit/>
          </a:bodyPr>
          <a:lstStyle/>
          <a:p>
            <a:r>
              <a:rPr lang="en-US" dirty="0"/>
              <a:t>Recommendations on Optimizing Fleet to Grow Profits</a:t>
            </a:r>
          </a:p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6E2D460-5712-4583-90B7-26D086249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4292" y="2621146"/>
            <a:ext cx="45494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A80FCF3-DF7C-49B2-823E-2BED648669B1}"/>
              </a:ext>
            </a:extLst>
          </p:cNvPr>
          <p:cNvSpPr/>
          <p:nvPr/>
        </p:nvSpPr>
        <p:spPr>
          <a:xfrm>
            <a:off x="5381063" y="2698620"/>
            <a:ext cx="1771003" cy="434468"/>
          </a:xfrm>
          <a:prstGeom prst="ellipse">
            <a:avLst/>
          </a:prstGeom>
          <a:solidFill>
            <a:schemeClr val="bg1">
              <a:alpha val="0"/>
            </a:schemeClr>
          </a:solidFill>
          <a:ln w="635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371740-6301-47B1-89AD-FDD3C641C069}"/>
              </a:ext>
            </a:extLst>
          </p:cNvPr>
          <p:cNvSpPr/>
          <p:nvPr/>
        </p:nvSpPr>
        <p:spPr>
          <a:xfrm>
            <a:off x="2602158" y="1499368"/>
            <a:ext cx="4985604" cy="247760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1500" b="1" cap="none" spc="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LARIAT</a:t>
            </a:r>
          </a:p>
          <a:p>
            <a:r>
              <a:rPr lang="en-US" sz="240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RENT-A-CAR</a:t>
            </a:r>
          </a:p>
          <a:p>
            <a:r>
              <a:rPr lang="en-US" sz="1600" b="0" cap="none" spc="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1-800-555-9345</a:t>
            </a:r>
          </a:p>
        </p:txBody>
      </p:sp>
    </p:spTree>
    <p:extLst>
      <p:ext uri="{BB962C8B-B14F-4D97-AF65-F5344CB8AC3E}">
        <p14:creationId xmlns:p14="http://schemas.microsoft.com/office/powerpoint/2010/main" val="3959420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7" name="Picture 6" descr="A person in a suit and tie&#10;&#10;Description automatically generated">
            <a:extLst>
              <a:ext uri="{FF2B5EF4-FFF2-40B4-BE49-F238E27FC236}">
                <a16:creationId xmlns:a16="http://schemas.microsoft.com/office/drawing/2014/main" id="{B7CA4C55-7BE0-43F6-A63D-93A88D361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" y="470408"/>
            <a:ext cx="6242824" cy="62428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25AD81-BAE7-4AC3-9D17-0CB98AA85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445" y="609600"/>
            <a:ext cx="318355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Goals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BC76F8-8ACC-4E57-AFB5-301CBE408DD5}"/>
              </a:ext>
            </a:extLst>
          </p:cNvPr>
          <p:cNvSpPr txBox="1"/>
          <p:nvPr/>
        </p:nvSpPr>
        <p:spPr>
          <a:xfrm>
            <a:off x="6094410" y="1661747"/>
            <a:ext cx="3612298" cy="437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20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inimizing costs</a:t>
            </a:r>
          </a:p>
          <a:p>
            <a:pPr marL="285750" indent="-285750">
              <a:lnSpc>
                <a:spcPct val="20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aximizing revenue</a:t>
            </a:r>
          </a:p>
          <a:p>
            <a:pPr marL="285750" indent="-285750">
              <a:lnSpc>
                <a:spcPct val="20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sources of profit loss</a:t>
            </a:r>
            <a:endParaRPr lang="en-US" b="0" i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285750" indent="-285750">
              <a:lnSpc>
                <a:spcPct val="20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99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F7DF76B5-B5D9-4828-AD41-6EAE3C6B1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875360"/>
            <a:ext cx="3729076" cy="1055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Considerations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754D8D-0E9A-4472-8380-7C9824EC97D2}"/>
              </a:ext>
            </a:extLst>
          </p:cNvPr>
          <p:cNvSpPr txBox="1"/>
          <p:nvPr/>
        </p:nvSpPr>
        <p:spPr>
          <a:xfrm>
            <a:off x="685167" y="2160589"/>
            <a:ext cx="3720916" cy="3560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Revenue vs cost by car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are accidents related to cost?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 there accident-prone cars, locations, renters or times of year?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Which cars are rented the least?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Revenue by location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 descr="A picture containing skiing&#10;&#10;Description automatically generated">
            <a:extLst>
              <a:ext uri="{FF2B5EF4-FFF2-40B4-BE49-F238E27FC236}">
                <a16:creationId xmlns:a16="http://schemas.microsoft.com/office/drawing/2014/main" id="{6146B670-6C8C-4EB8-A4F8-C6BCA5CF8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035" y="875360"/>
            <a:ext cx="4602747" cy="460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651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E4951899-B99C-47AB-9C7C-16264D7A1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4D217E-92A1-48B2-B6BF-8B6A35AF9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9582FD9-95AB-4339-8A07-BAD420BE1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3">
              <a:extLst>
                <a:ext uri="{FF2B5EF4-FFF2-40B4-BE49-F238E27FC236}">
                  <a16:creationId xmlns:a16="http://schemas.microsoft.com/office/drawing/2014/main" id="{6778DC79-DE09-4F89-81B1-275C542D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5">
              <a:extLst>
                <a:ext uri="{FF2B5EF4-FFF2-40B4-BE49-F238E27FC236}">
                  <a16:creationId xmlns:a16="http://schemas.microsoft.com/office/drawing/2014/main" id="{EAEC370A-1F34-4D8E-B065-81F6F568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A816EDF3-D9EE-488C-AFDC-022381513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7">
              <a:extLst>
                <a:ext uri="{FF2B5EF4-FFF2-40B4-BE49-F238E27FC236}">
                  <a16:creationId xmlns:a16="http://schemas.microsoft.com/office/drawing/2014/main" id="{E8330BD4-97D9-4D24-815A-0E557B04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8">
              <a:extLst>
                <a:ext uri="{FF2B5EF4-FFF2-40B4-BE49-F238E27FC236}">
                  <a16:creationId xmlns:a16="http://schemas.microsoft.com/office/drawing/2014/main" id="{EA8EDE67-BAC0-478C-99D9-BBC5AD53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9">
              <a:extLst>
                <a:ext uri="{FF2B5EF4-FFF2-40B4-BE49-F238E27FC236}">
                  <a16:creationId xmlns:a16="http://schemas.microsoft.com/office/drawing/2014/main" id="{33DFB3F3-2523-4F1F-BC2B-B97C172F2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5E5660E4-7443-4FCC-AD43-9D1AE972B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4EDF9C36-B365-4426-85B9-82E0DE18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Picture 7" descr="A cartoon of a person&#10;&#10;Description automatically generated">
            <a:extLst>
              <a:ext uri="{FF2B5EF4-FFF2-40B4-BE49-F238E27FC236}">
                <a16:creationId xmlns:a16="http://schemas.microsoft.com/office/drawing/2014/main" id="{47C05809-97D5-422E-B7C2-36F1CDECCD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84" r="-2" b="6347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3" name="Title 4">
            <a:extLst>
              <a:ext uri="{FF2B5EF4-FFF2-40B4-BE49-F238E27FC236}">
                <a16:creationId xmlns:a16="http://schemas.microsoft.com/office/drawing/2014/main" id="{512F01E7-2388-404A-929B-3480CDE84BEA}"/>
              </a:ext>
            </a:extLst>
          </p:cNvPr>
          <p:cNvSpPr txBox="1">
            <a:spLocks/>
          </p:cNvSpPr>
          <p:nvPr/>
        </p:nvSpPr>
        <p:spPr>
          <a:xfrm>
            <a:off x="677333" y="540679"/>
            <a:ext cx="4222598" cy="8489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5C3627-7178-4C35-B083-01C6100376B0}"/>
              </a:ext>
            </a:extLst>
          </p:cNvPr>
          <p:cNvSpPr txBox="1"/>
          <p:nvPr/>
        </p:nvSpPr>
        <p:spPr>
          <a:xfrm>
            <a:off x="677333" y="1389625"/>
            <a:ext cx="4763557" cy="5345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is not a significant correlation between more accidents and higher car cost, the cars with the most accidents have the lowest yearly cost.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number of times a car is does not have a significant impact on revenue by car. Cars with 6 accidents a year have the lowest yearly cost.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Total yearly revenue only varies by 8% throughout all locations.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1" name="Straight Connector 37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4C83E84B-E874-4FBA-AEE1-4BDB9262D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888" y="4013200"/>
            <a:ext cx="2370025" cy="158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080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>
            <a:extLst>
              <a:ext uri="{FF2B5EF4-FFF2-40B4-BE49-F238E27FC236}">
                <a16:creationId xmlns:a16="http://schemas.microsoft.com/office/drawing/2014/main" id="{E4951899-B99C-47AB-9C7C-16264D7A1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94D217E-92A1-48B2-B6BF-8B6A35AF9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9582FD9-95AB-4339-8A07-BAD420BE1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23">
              <a:extLst>
                <a:ext uri="{FF2B5EF4-FFF2-40B4-BE49-F238E27FC236}">
                  <a16:creationId xmlns:a16="http://schemas.microsoft.com/office/drawing/2014/main" id="{6778DC79-DE09-4F89-81B1-275C542D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Rectangle 25">
              <a:extLst>
                <a:ext uri="{FF2B5EF4-FFF2-40B4-BE49-F238E27FC236}">
                  <a16:creationId xmlns:a16="http://schemas.microsoft.com/office/drawing/2014/main" id="{EAEC370A-1F34-4D8E-B065-81F6F568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Isosceles Triangle 84">
              <a:extLst>
                <a:ext uri="{FF2B5EF4-FFF2-40B4-BE49-F238E27FC236}">
                  <a16:creationId xmlns:a16="http://schemas.microsoft.com/office/drawing/2014/main" id="{A816EDF3-D9EE-488C-AFDC-022381513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6" name="Rectangle 27">
              <a:extLst>
                <a:ext uri="{FF2B5EF4-FFF2-40B4-BE49-F238E27FC236}">
                  <a16:creationId xmlns:a16="http://schemas.microsoft.com/office/drawing/2014/main" id="{E8330BD4-97D9-4D24-815A-0E557B04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Rectangle 28">
              <a:extLst>
                <a:ext uri="{FF2B5EF4-FFF2-40B4-BE49-F238E27FC236}">
                  <a16:creationId xmlns:a16="http://schemas.microsoft.com/office/drawing/2014/main" id="{EA8EDE67-BAC0-478C-99D9-BBC5AD53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29">
              <a:extLst>
                <a:ext uri="{FF2B5EF4-FFF2-40B4-BE49-F238E27FC236}">
                  <a16:creationId xmlns:a16="http://schemas.microsoft.com/office/drawing/2014/main" id="{33DFB3F3-2523-4F1F-BC2B-B97C172F2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9" name="Isosceles Triangle 88">
              <a:extLst>
                <a:ext uri="{FF2B5EF4-FFF2-40B4-BE49-F238E27FC236}">
                  <a16:creationId xmlns:a16="http://schemas.microsoft.com/office/drawing/2014/main" id="{5E5660E4-7443-4FCC-AD43-9D1AE972B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0" name="Isosceles Triangle 89">
              <a:extLst>
                <a:ext uri="{FF2B5EF4-FFF2-40B4-BE49-F238E27FC236}">
                  <a16:creationId xmlns:a16="http://schemas.microsoft.com/office/drawing/2014/main" id="{4EDF9C36-B365-4426-85B9-82E0DE18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Picture 4" descr="A picture containing game, skiing, snow, person&#10;&#10;Description automatically generated">
            <a:extLst>
              <a:ext uri="{FF2B5EF4-FFF2-40B4-BE49-F238E27FC236}">
                <a16:creationId xmlns:a16="http://schemas.microsoft.com/office/drawing/2014/main" id="{F709E871-D803-4F3E-9BBE-52547A556A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4272" b="3459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95" name="Isosceles Triangle 91">
            <a:extLst>
              <a:ext uri="{FF2B5EF4-FFF2-40B4-BE49-F238E27FC236}">
                <a16:creationId xmlns:a16="http://schemas.microsoft.com/office/drawing/2014/main" id="{31AF5A33-5C3E-4B00-B636-470C37CD0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4" name="Parallelogram 93">
            <a:extLst>
              <a:ext uri="{FF2B5EF4-FFF2-40B4-BE49-F238E27FC236}">
                <a16:creationId xmlns:a16="http://schemas.microsoft.com/office/drawing/2014/main" id="{1D4F4279-6CB8-4935-B70E-47B0D4BF7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24188" y="0"/>
            <a:ext cx="93726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26709FF-BC45-4BDA-88FE-6727BCBD9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43B53C46-807E-496A-8ACD-66372ECA6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Rectangle 23">
            <a:extLst>
              <a:ext uri="{FF2B5EF4-FFF2-40B4-BE49-F238E27FC236}">
                <a16:creationId xmlns:a16="http://schemas.microsoft.com/office/drawing/2014/main" id="{BD4BEF6F-1F5D-425B-B942-CE0EC90D3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D6DFF2-34FE-47CC-8A67-7A201D80F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047" y="609600"/>
            <a:ext cx="6487955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Key Factor</a:t>
            </a:r>
          </a:p>
        </p:txBody>
      </p:sp>
      <p:sp>
        <p:nvSpPr>
          <p:cNvPr id="102" name="Rectangle 25">
            <a:extLst>
              <a:ext uri="{FF2B5EF4-FFF2-40B4-BE49-F238E27FC236}">
                <a16:creationId xmlns:a16="http://schemas.microsoft.com/office/drawing/2014/main" id="{17D310E3-BA9A-4243-B504-0D1F62206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E866FCBB-59B5-4CDF-BEE6-633824440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3ED43-E87E-41F9-BC54-9C5CCCC21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86047" y="2697422"/>
            <a:ext cx="3857629" cy="3343940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285750" indent="-285750">
              <a:buFont typeface="Wingdings 3" charset="2"/>
              <a:buChar char=""/>
            </a:pPr>
            <a:r>
              <a:rPr lang="en-US" dirty="0"/>
              <a:t>48.25% of cars in the fleet make a higher-than-average profit</a:t>
            </a:r>
          </a:p>
          <a:p>
            <a:pPr marL="285750" indent="-285750">
              <a:buFont typeface="Wingdings 3" charset="2"/>
              <a:buChar char=""/>
            </a:pPr>
            <a:r>
              <a:rPr lang="en-US" dirty="0"/>
              <a:t>The 55 lowest profit cars lose approximately $58,000 annually</a:t>
            </a:r>
          </a:p>
          <a:p>
            <a:pPr marL="285750" indent="-285750">
              <a:buFont typeface="Wingdings 3" charset="2"/>
              <a:buChar char=""/>
            </a:pPr>
            <a:endParaRPr lang="en-US" dirty="0"/>
          </a:p>
          <a:p>
            <a:pPr marL="285750" indent="-285750">
              <a:buFont typeface="Wingdings 3" charset="2"/>
              <a:buChar char=""/>
            </a:pPr>
            <a:r>
              <a:rPr lang="en-US" dirty="0"/>
              <a:t>Top 5 makes and models: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2017 Mitsubishi Eclipse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2018 Chevrolet Beretta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2017 Isuzu Ascender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2018 GMC Savana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2016 Pontiac Firebird</a:t>
            </a:r>
          </a:p>
        </p:txBody>
      </p:sp>
      <p:sp>
        <p:nvSpPr>
          <p:cNvPr id="106" name="Rectangle 27">
            <a:extLst>
              <a:ext uri="{FF2B5EF4-FFF2-40B4-BE49-F238E27FC236}">
                <a16:creationId xmlns:a16="http://schemas.microsoft.com/office/drawing/2014/main" id="{6AC675E8-14B6-40FA-B3B3-C1E2E39D2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8" name="Rectangle 28">
            <a:extLst>
              <a:ext uri="{FF2B5EF4-FFF2-40B4-BE49-F238E27FC236}">
                <a16:creationId xmlns:a16="http://schemas.microsoft.com/office/drawing/2014/main" id="{56989EBF-8722-45B6-80BA-3B62833E4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0" name="Rectangle 29">
            <a:extLst>
              <a:ext uri="{FF2B5EF4-FFF2-40B4-BE49-F238E27FC236}">
                <a16:creationId xmlns:a16="http://schemas.microsoft.com/office/drawing/2014/main" id="{7C9F3575-4D35-4C55-93E6-A0BB647C5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2" name="Isosceles Triangle 111">
            <a:extLst>
              <a:ext uri="{FF2B5EF4-FFF2-40B4-BE49-F238E27FC236}">
                <a16:creationId xmlns:a16="http://schemas.microsoft.com/office/drawing/2014/main" id="{868C8FD7-A917-4543-8961-F5EB09C27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658A2E-B248-4AD3-9C6E-B6396DCB5ACA}"/>
              </a:ext>
            </a:extLst>
          </p:cNvPr>
          <p:cNvSpPr txBox="1"/>
          <p:nvPr/>
        </p:nvSpPr>
        <p:spPr>
          <a:xfrm>
            <a:off x="2854327" y="1667579"/>
            <a:ext cx="4570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key factor behind higher profits is the car’s make and model.</a:t>
            </a:r>
          </a:p>
        </p:txBody>
      </p:sp>
    </p:spTree>
    <p:extLst>
      <p:ext uri="{BB962C8B-B14F-4D97-AF65-F5344CB8AC3E}">
        <p14:creationId xmlns:p14="http://schemas.microsoft.com/office/powerpoint/2010/main" val="2873954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E4951899-B99C-47AB-9C7C-16264D7A1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94D217E-92A1-48B2-B6BF-8B6A35AF9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9582FD9-95AB-4339-8A07-BAD420BE1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23">
              <a:extLst>
                <a:ext uri="{FF2B5EF4-FFF2-40B4-BE49-F238E27FC236}">
                  <a16:creationId xmlns:a16="http://schemas.microsoft.com/office/drawing/2014/main" id="{6778DC79-DE09-4F89-81B1-275C542D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Rectangle 25">
              <a:extLst>
                <a:ext uri="{FF2B5EF4-FFF2-40B4-BE49-F238E27FC236}">
                  <a16:creationId xmlns:a16="http://schemas.microsoft.com/office/drawing/2014/main" id="{EAEC370A-1F34-4D8E-B065-81F6F568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2" name="Isosceles Triangle 81">
              <a:extLst>
                <a:ext uri="{FF2B5EF4-FFF2-40B4-BE49-F238E27FC236}">
                  <a16:creationId xmlns:a16="http://schemas.microsoft.com/office/drawing/2014/main" id="{A816EDF3-D9EE-488C-AFDC-022381513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3" name="Rectangle 27">
              <a:extLst>
                <a:ext uri="{FF2B5EF4-FFF2-40B4-BE49-F238E27FC236}">
                  <a16:creationId xmlns:a16="http://schemas.microsoft.com/office/drawing/2014/main" id="{E8330BD4-97D9-4D24-815A-0E557B04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Rectangle 28">
              <a:extLst>
                <a:ext uri="{FF2B5EF4-FFF2-40B4-BE49-F238E27FC236}">
                  <a16:creationId xmlns:a16="http://schemas.microsoft.com/office/drawing/2014/main" id="{EA8EDE67-BAC0-478C-99D9-BBC5AD53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Rectangle 29">
              <a:extLst>
                <a:ext uri="{FF2B5EF4-FFF2-40B4-BE49-F238E27FC236}">
                  <a16:creationId xmlns:a16="http://schemas.microsoft.com/office/drawing/2014/main" id="{33DFB3F3-2523-4F1F-BC2B-B97C172F2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6" name="Isosceles Triangle 85">
              <a:extLst>
                <a:ext uri="{FF2B5EF4-FFF2-40B4-BE49-F238E27FC236}">
                  <a16:creationId xmlns:a16="http://schemas.microsoft.com/office/drawing/2014/main" id="{5E5660E4-7443-4FCC-AD43-9D1AE972B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4EDF9C36-B365-4426-85B9-82E0DE18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D6ED88-7FE5-49CC-B42D-AA3C75C64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389" y="507207"/>
            <a:ext cx="3914589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Definitions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EC5A9D-8E03-4ACB-8D57-570D35FB2380}"/>
              </a:ext>
            </a:extLst>
          </p:cNvPr>
          <p:cNvSpPr txBox="1"/>
          <p:nvPr/>
        </p:nvSpPr>
        <p:spPr>
          <a:xfrm>
            <a:off x="5209563" y="1295401"/>
            <a:ext cx="4064439" cy="474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Fleet Reduction Percentage 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removes the cars with the lowest profit starting with the least profitable car.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Fleet Growth Percentage 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adds the cars with the highest profit starting with the most profitable car.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 Projected Profits 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include the cost of the initial down payment for new cars added to the fleet. The 2020 projected profit does not include this cost.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Projected Growth Rate: 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23.3% is the projected annual growth for car rentals in the United States.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Picture 8" descr="A picture containing person, toy, table, hydrant&#10;&#10;Description automatically generated">
            <a:extLst>
              <a:ext uri="{FF2B5EF4-FFF2-40B4-BE49-F238E27FC236}">
                <a16:creationId xmlns:a16="http://schemas.microsoft.com/office/drawing/2014/main" id="{AB8AA988-5DAB-403F-AE02-F850977258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41" r="5993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89" name="Isosceles Triangle 8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5444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88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3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4" name="Isosceles Triangle 93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5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6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7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9" name="Isosceles Triangle 98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273FCCC-3621-450B-B140-A676006A7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/>
              <a:t>Recommendations</a:t>
            </a:r>
          </a:p>
        </p:txBody>
      </p:sp>
      <p:pic>
        <p:nvPicPr>
          <p:cNvPr id="63" name="Picture 62" descr="Chart, bar chart&#10;&#10;Description automatically generated">
            <a:extLst>
              <a:ext uri="{FF2B5EF4-FFF2-40B4-BE49-F238E27FC236}">
                <a16:creationId xmlns:a16="http://schemas.microsoft.com/office/drawing/2014/main" id="{DA541CF6-1078-45B5-867F-6E17A1C98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40" y="1854406"/>
            <a:ext cx="6312136" cy="37990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7F33F-7E74-4E99-91ED-D409FDF70D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3685" y="1854407"/>
            <a:ext cx="3188888" cy="418695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500" dirty="0"/>
              <a:t>20% Fleet Reduction	</a:t>
            </a:r>
          </a:p>
          <a:p>
            <a:r>
              <a:rPr lang="en-US" sz="1500" dirty="0"/>
              <a:t>45% Fleet Growth		</a:t>
            </a:r>
          </a:p>
          <a:p>
            <a:r>
              <a:rPr lang="en-US" sz="1500" dirty="0"/>
              <a:t>23.3% Growth Rate</a:t>
            </a:r>
          </a:p>
          <a:p>
            <a:pPr marL="0" indent="0"/>
            <a:endParaRPr lang="en-US" sz="1500" dirty="0"/>
          </a:p>
          <a:p>
            <a:pPr marL="0" indent="0"/>
            <a:endParaRPr lang="en-US" sz="1500" dirty="0"/>
          </a:p>
          <a:p>
            <a:pPr marL="0" indent="0">
              <a:buNone/>
            </a:pPr>
            <a:r>
              <a:rPr lang="en-US" sz="1500" dirty="0"/>
              <a:t>Following these recommendations leads to:</a:t>
            </a:r>
          </a:p>
          <a:p>
            <a:r>
              <a:rPr lang="en-US" sz="1500" dirty="0"/>
              <a:t>Projected growth of 85% in 2019</a:t>
            </a:r>
          </a:p>
          <a:p>
            <a:r>
              <a:rPr lang="en-US" sz="1500" dirty="0"/>
              <a:t>Additional 86% in 2020</a:t>
            </a:r>
          </a:p>
          <a:p>
            <a:endParaRPr lang="en-US" sz="1500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39E869E6-B30E-4BE6-9205-9BB6F6908900}"/>
              </a:ext>
            </a:extLst>
          </p:cNvPr>
          <p:cNvSpPr txBox="1">
            <a:spLocks/>
          </p:cNvSpPr>
          <p:nvPr/>
        </p:nvSpPr>
        <p:spPr>
          <a:xfrm>
            <a:off x="6049545" y="3833081"/>
            <a:ext cx="3553898" cy="2154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510ED6-EB3E-4D6A-9C75-8011BBD36CD3}"/>
              </a:ext>
            </a:extLst>
          </p:cNvPr>
          <p:cNvSpPr/>
          <p:nvPr/>
        </p:nvSpPr>
        <p:spPr>
          <a:xfrm>
            <a:off x="2435469" y="2013438"/>
            <a:ext cx="2189285" cy="4308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91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93">
            <a:extLst>
              <a:ext uri="{FF2B5EF4-FFF2-40B4-BE49-F238E27FC236}">
                <a16:creationId xmlns:a16="http://schemas.microsoft.com/office/drawing/2014/main" id="{E4951899-B99C-47AB-9C7C-16264D7A1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B94D217E-92A1-48B2-B6BF-8B6A35AF9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582FD9-95AB-4339-8A07-BAD420BE1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Rectangle 23">
              <a:extLst>
                <a:ext uri="{FF2B5EF4-FFF2-40B4-BE49-F238E27FC236}">
                  <a16:creationId xmlns:a16="http://schemas.microsoft.com/office/drawing/2014/main" id="{6778DC79-DE09-4F89-81B1-275C542D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8" name="Rectangle 25">
              <a:extLst>
                <a:ext uri="{FF2B5EF4-FFF2-40B4-BE49-F238E27FC236}">
                  <a16:creationId xmlns:a16="http://schemas.microsoft.com/office/drawing/2014/main" id="{EAEC370A-1F34-4D8E-B065-81F6F568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9" name="Isosceles Triangle 98">
              <a:extLst>
                <a:ext uri="{FF2B5EF4-FFF2-40B4-BE49-F238E27FC236}">
                  <a16:creationId xmlns:a16="http://schemas.microsoft.com/office/drawing/2014/main" id="{A816EDF3-D9EE-488C-AFDC-022381513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Rectangle 27">
              <a:extLst>
                <a:ext uri="{FF2B5EF4-FFF2-40B4-BE49-F238E27FC236}">
                  <a16:creationId xmlns:a16="http://schemas.microsoft.com/office/drawing/2014/main" id="{E8330BD4-97D9-4D24-815A-0E557B04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28">
              <a:extLst>
                <a:ext uri="{FF2B5EF4-FFF2-40B4-BE49-F238E27FC236}">
                  <a16:creationId xmlns:a16="http://schemas.microsoft.com/office/drawing/2014/main" id="{EA8EDE67-BAC0-478C-99D9-BBC5AD53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2" name="Rectangle 29">
              <a:extLst>
                <a:ext uri="{FF2B5EF4-FFF2-40B4-BE49-F238E27FC236}">
                  <a16:creationId xmlns:a16="http://schemas.microsoft.com/office/drawing/2014/main" id="{33DFB3F3-2523-4F1F-BC2B-B97C172F2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3" name="Isosceles Triangle 102">
              <a:extLst>
                <a:ext uri="{FF2B5EF4-FFF2-40B4-BE49-F238E27FC236}">
                  <a16:creationId xmlns:a16="http://schemas.microsoft.com/office/drawing/2014/main" id="{5E5660E4-7443-4FCC-AD43-9D1AE972B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" name="Isosceles Triangle 103">
              <a:extLst>
                <a:ext uri="{FF2B5EF4-FFF2-40B4-BE49-F238E27FC236}">
                  <a16:creationId xmlns:a16="http://schemas.microsoft.com/office/drawing/2014/main" id="{4EDF9C36-B365-4426-85B9-82E0DE18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B8AA988-5DAB-403F-AE02-F850977258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16" r="-2" b="671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D6ED88-7FE5-49CC-B42D-AA3C75C64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599"/>
            <a:ext cx="4424419" cy="13961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dirty="0"/>
              <a:t>Thank You!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EC5A9D-8E03-4ACB-8D57-570D35FB2380}"/>
              </a:ext>
            </a:extLst>
          </p:cNvPr>
          <p:cNvSpPr txBox="1"/>
          <p:nvPr/>
        </p:nvSpPr>
        <p:spPr>
          <a:xfrm>
            <a:off x="677333" y="2864775"/>
            <a:ext cx="4424419" cy="3176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Alexandra Durec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 alexandradurec@gmail.com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alex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-durec on LinkedIn and GitHub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27" name="Straight Connector 105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07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1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2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4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5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7757462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318</Words>
  <Application>Microsoft Office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</vt:lpstr>
      <vt:lpstr>PowerPoint Presentation</vt:lpstr>
      <vt:lpstr>Goals</vt:lpstr>
      <vt:lpstr>Considerations</vt:lpstr>
      <vt:lpstr>PowerPoint Presentation</vt:lpstr>
      <vt:lpstr>Key Factor</vt:lpstr>
      <vt:lpstr>Definitions </vt:lpstr>
      <vt:lpstr>Recommendations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Durec</dc:creator>
  <cp:lastModifiedBy>allie durec</cp:lastModifiedBy>
  <cp:revision>5</cp:revision>
  <dcterms:created xsi:type="dcterms:W3CDTF">2020-10-28T22:44:48Z</dcterms:created>
  <dcterms:modified xsi:type="dcterms:W3CDTF">2021-02-18T00:31:28Z</dcterms:modified>
</cp:coreProperties>
</file>

<file path=docProps/thumbnail.jpeg>
</file>